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sldIdLst>
    <p:sldId id="299" r:id="rId2"/>
    <p:sldId id="280" r:id="rId3"/>
    <p:sldId id="279" r:id="rId4"/>
    <p:sldId id="298" r:id="rId5"/>
    <p:sldId id="257" r:id="rId6"/>
    <p:sldId id="302" r:id="rId7"/>
    <p:sldId id="262" r:id="rId8"/>
    <p:sldId id="289" r:id="rId9"/>
    <p:sldId id="287" r:id="rId10"/>
    <p:sldId id="264" r:id="rId11"/>
    <p:sldId id="276" r:id="rId12"/>
    <p:sldId id="296" r:id="rId13"/>
    <p:sldId id="293" r:id="rId14"/>
    <p:sldId id="303" r:id="rId15"/>
    <p:sldId id="277" r:id="rId16"/>
    <p:sldId id="297" r:id="rId17"/>
    <p:sldId id="304" r:id="rId18"/>
    <p:sldId id="305" r:id="rId19"/>
    <p:sldId id="300" r:id="rId20"/>
    <p:sldId id="307" r:id="rId21"/>
    <p:sldId id="308" r:id="rId22"/>
    <p:sldId id="30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42A1B6-6947-72BA-12A2-30A24A89C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C9C73A5-81E5-D5D8-52B4-FC96E51EC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54FABF-ECAD-C436-DF17-794A4E8D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20A8D0-5A40-FB2B-2C5E-A0CE7DFB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6B5DE2-DC70-BA77-DDBB-D8ED7088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224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D95AAB-B2CE-C66E-D406-35333D892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AE7A41-6562-434F-1064-DA144275D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BCE840F-E79E-35C8-B84F-E86B1A6A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09E44E-BCC1-8CA6-8209-DE4528B3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8120FA0-5A2B-C0E1-B67D-F65216A59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48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24C18-C802-DC23-3051-E19FE7A1D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9DC03E-560C-18DA-7F91-7505673DF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5812AF-7737-D0A4-C1A9-4F13CC017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FFCA939-2A4B-F77A-0307-51C276C5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50C006-A3B4-FABC-FC05-C19989A2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6639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E07034-4B65-3DA8-11D6-F193CC0C4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FE3C5A-2CDD-1131-6DC4-FD512A79F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5D3CD63-AD74-E990-788A-8363E0AF4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2ABAE55-EA50-2E91-B62A-DCFA3C619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2663582-BDBC-230F-A29A-5FDE7F57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035E4B9-21F1-09DB-297A-F8C8875A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9339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9AE205-1D8D-19CF-57A6-7170DCE5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9A5DD24-FEE5-BE7C-B61D-A70F48DB8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930256-D8BC-8D3D-7C38-41FC1F440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4AAA8D7-CAEF-3675-5FE1-BE07238EB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D38CE66-51CB-C3B0-F14C-CCE5717F31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8A5EE3A-5463-66CA-F56D-8B2094FA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062CBEE-7D52-9F41-87F1-FC5CC035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C952E72-5621-82C4-CCE2-97A52AE9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4684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4CFA27-1BE2-524D-784C-130B23638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456AD2E-5054-EC19-3FAE-8B0BA516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3F43164-90CD-E73B-D16D-43A54BDD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6657176-ABDE-7285-912D-22F11AF57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5854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D1E6ED0-EE80-D2A5-9D6C-24E5F577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ECAAE1B-1F74-7D9E-BEEF-8CDF216EA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01DAB36-9FE0-C72B-1EDC-366A0CD0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50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3D3144-5DF9-1D77-17E9-934AC4A8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64A64-9A87-643E-0A9D-BC7107F2B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55D2FA-5631-4DF1-C7DA-9CEB4F9D3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70C19FF-C56E-C137-ADA5-618457517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AFE4B0-46F2-90FD-8000-100B6406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0C30C1-8FCB-B6DB-F94A-C2305C03B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860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32F240-F676-4090-3A82-C06A4D77F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DB10F6C-EC4F-4CD2-4224-EB115FF94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256F1A3-37F9-CCB8-5190-97268988F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D59D7BB-1ECF-3050-E90E-104CC24E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DFE2C29-1138-17C3-65B5-CD202EEF3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E20937E-A2D9-50FC-F1B2-11694398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01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6524FD-0768-8C77-4E91-32E9B3E1D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E0E5C86-6E0C-AFD4-55A9-BBD3B5D4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CB3BD9-7D84-9F6F-B806-1DA3C19E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917EF64-91CF-6A65-4DAF-B02BB80B9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5B5EA2-0682-A51C-F6D6-651E6745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776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0A7C695-AF14-2DF4-03FD-29CAC3142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70BAFA7-D6AD-C2B2-D65A-AF563CCC0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7EE853-2D1F-C9D8-9E72-B3B7E3EC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7C7BFA-8E81-7B01-9227-19439E45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E83590-EF88-5D89-BB9E-12A96BBD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887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6E56101-427A-BCFC-2F7D-D73072F19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853F94D-D91B-7E1F-972B-735779C0C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9EA0E6-FEB5-BF01-D459-CA3192EE7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B0185-D8DD-484D-8038-E563732884BA}" type="datetimeFigureOut">
              <a:rPr lang="pl-PL" smtClean="0"/>
              <a:t>20.06.2024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5E2E8A7-84FE-2753-7024-6A44DABDC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3BCDA1C-1850-1DB7-A6A7-C46C9B9B8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770B2-87FF-40F5-AA6E-C1A38FE4C8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269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92053055-029B-7AE8-D81C-55FDC591C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0816" y="1469285"/>
            <a:ext cx="9144000" cy="2416915"/>
          </a:xfrm>
        </p:spPr>
        <p:txBody>
          <a:bodyPr>
            <a:normAutofit fontScale="90000"/>
          </a:bodyPr>
          <a:lstStyle/>
          <a:p>
            <a:br>
              <a:rPr lang="pl-PL" sz="4400" b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pl-PL" sz="4400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="0" i="0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4400" b="1" i="0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Are All Special: </a:t>
            </a:r>
            <a:br>
              <a:rPr lang="pl-PL" sz="4400" b="1" i="0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i="0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Inclusion and Support for Students with Special Needs In and Out of the </a:t>
            </a:r>
            <a:r>
              <a:rPr lang="en-US" sz="4400" b="1" i="0" spc="15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Classroo</a:t>
            </a:r>
            <a:r>
              <a:rPr lang="pl-PL" sz="4400" b="1" i="0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m”</a:t>
            </a:r>
            <a:r>
              <a:rPr lang="en-US" sz="44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Podtytuł 10">
            <a:extLst>
              <a:ext uri="{FF2B5EF4-FFF2-40B4-BE49-F238E27FC236}">
                <a16:creationId xmlns:a16="http://schemas.microsoft.com/office/drawing/2014/main" id="{AD26E47D-77C8-2311-3AE5-CB7B9E580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0944" y="4358656"/>
            <a:ext cx="3024027" cy="1655762"/>
          </a:xfrm>
        </p:spPr>
        <p:txBody>
          <a:bodyPr>
            <a:noAutofit/>
          </a:bodyPr>
          <a:lstStyle/>
          <a:p>
            <a:pPr algn="just"/>
            <a:r>
              <a:rPr lang="pl-PL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Uczestniczki szkolenia:</a:t>
            </a: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Martyna Wolwark</a:t>
            </a: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Urszula Juszczuk</a:t>
            </a: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 Kruszewska</a:t>
            </a: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 </a:t>
            </a:r>
            <a:r>
              <a:rPr lang="pl-PL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Klewinowska</a:t>
            </a:r>
            <a:endParaRPr lang="pl-PL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Mariola Dzierżanowska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B11E619-EB4A-DD6D-FB6A-58287C325574}"/>
              </a:ext>
            </a:extLst>
          </p:cNvPr>
          <p:cNvSpPr txBox="1"/>
          <p:nvPr/>
        </p:nvSpPr>
        <p:spPr>
          <a:xfrm>
            <a:off x="1860" y="38044"/>
            <a:ext cx="60941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PROGRAM ERASMUS+</a:t>
            </a:r>
            <a:endParaRPr lang="pl-PL" sz="3200" dirty="0"/>
          </a:p>
        </p:txBody>
      </p:sp>
      <p:pic>
        <p:nvPicPr>
          <p:cNvPr id="15" name="Picture 2" descr="Edukacja włączająca 4">
            <a:extLst>
              <a:ext uri="{FF2B5EF4-FFF2-40B4-BE49-F238E27FC236}">
                <a16:creationId xmlns:a16="http://schemas.microsoft.com/office/drawing/2014/main" id="{FABC72E8-9B8B-48B5-120C-9078BC603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1084"/>
            <a:ext cx="7977947" cy="241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54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BC4DDA-65C9-95E8-40CF-82AAFA87E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0" y="681037"/>
            <a:ext cx="4445000" cy="1325563"/>
          </a:xfrm>
        </p:spPr>
        <p:txBody>
          <a:bodyPr/>
          <a:lstStyle/>
          <a:p>
            <a:pPr algn="ctr"/>
            <a:r>
              <a:rPr lang="pl-PL" b="1" dirty="0">
                <a:highlight>
                  <a:srgbClr val="00FFFF"/>
                </a:highlight>
              </a:rPr>
              <a:t>Autorefleksja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AF1BD2-DE30-0BB3-9C74-AB4BA4ABF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42400" cy="435133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pl-PL" sz="4800" dirty="0">
                <a:solidFill>
                  <a:srgbClr val="002060"/>
                </a:solidFill>
              </a:rPr>
              <a:t>Co chciałbym zmienić w szkole?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pl-PL" sz="4800" dirty="0">
                <a:solidFill>
                  <a:srgbClr val="002060"/>
                </a:solidFill>
              </a:rPr>
              <a:t>Co chciałbym zmienić w klasie?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pl-PL" sz="4800" dirty="0">
                <a:solidFill>
                  <a:srgbClr val="002060"/>
                </a:solidFill>
              </a:rPr>
              <a:t>Co chciałbym zmienić w sobie?</a:t>
            </a:r>
          </a:p>
        </p:txBody>
      </p:sp>
      <p:pic>
        <p:nvPicPr>
          <p:cNvPr id="6152" name="Picture 8" descr="Zadaj pytanie">
            <a:extLst>
              <a:ext uri="{FF2B5EF4-FFF2-40B4-BE49-F238E27FC236}">
                <a16:creationId xmlns:a16="http://schemas.microsoft.com/office/drawing/2014/main" id="{64CAFDE0-059C-C3BE-92B9-7BCE6284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800" y="42863"/>
            <a:ext cx="2489200" cy="2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34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EE71A0-77DE-48F9-7D64-D6204BCC8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74" y="365125"/>
            <a:ext cx="11729884" cy="1325563"/>
          </a:xfrm>
          <a:solidFill>
            <a:srgbClr val="66FFFF"/>
          </a:solidFill>
        </p:spPr>
        <p:txBody>
          <a:bodyPr>
            <a:normAutofit/>
          </a:bodyPr>
          <a:lstStyle/>
          <a:p>
            <a:pPr algn="ctr"/>
            <a:r>
              <a:rPr lang="pl-PL" sz="5400" b="1" dirty="0">
                <a:solidFill>
                  <a:srgbClr val="002060"/>
                </a:solidFill>
              </a:rPr>
              <a:t>Czym jest edukacja włączająca?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AEBD21-F6D8-F4E6-E0A3-C3EF7197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636" y="2196789"/>
            <a:ext cx="9878728" cy="404902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4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Edukacja włączająca </a:t>
            </a:r>
            <a:r>
              <a:rPr lang="pl-PL" sz="4000" b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</a:rPr>
              <a:t>o</a:t>
            </a:r>
            <a:r>
              <a:rPr lang="pl-PL" sz="4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znacza zniesienie wszelkich barier: mentalnych, psychologicznych, edukacyjnych, technicznych,   organizacyjnych, architektonicznych, które uniemożliwiają bądź utrudniają dzieciom ze specjalnymi potrzebami edukacyjnymi funkcjonowanie w przedszkolu czy szkole.</a:t>
            </a:r>
          </a:p>
        </p:txBody>
      </p:sp>
    </p:spTree>
    <p:extLst>
      <p:ext uri="{BB962C8B-B14F-4D97-AF65-F5344CB8AC3E}">
        <p14:creationId xmlns:p14="http://schemas.microsoft.com/office/powerpoint/2010/main" val="3864997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5257310-AF69-970D-0399-8F573E4C6182}"/>
              </a:ext>
            </a:extLst>
          </p:cNvPr>
          <p:cNvSpPr txBox="1"/>
          <p:nvPr/>
        </p:nvSpPr>
        <p:spPr>
          <a:xfrm>
            <a:off x="482886" y="643622"/>
            <a:ext cx="104230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4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Każde dziecko – niezależnie od stopnia niepełnosprawności– ma prawo do edukacji w najbliższym miejscu zamieszkania placówce, razem z dziećmi pełnosprawnymi.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782C732-7041-9613-1B41-F066D3DF4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838" y="2939267"/>
            <a:ext cx="6138627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7021A30-625C-6338-C1D0-004DCC749CC7}"/>
              </a:ext>
            </a:extLst>
          </p:cNvPr>
          <p:cNvSpPr txBox="1"/>
          <p:nvPr/>
        </p:nvSpPr>
        <p:spPr>
          <a:xfrm>
            <a:off x="401408" y="3198167"/>
            <a:ext cx="54624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Przeciwdziała to wykluczaniu społecznemu osób niepełnosprawnych ze środowiska oraz buduje atmosferę tolerancji. 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2480206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ykluczenie segregacja integracja włączenie">
            <a:extLst>
              <a:ext uri="{FF2B5EF4-FFF2-40B4-BE49-F238E27FC236}">
                <a16:creationId xmlns:a16="http://schemas.microsoft.com/office/drawing/2014/main" id="{E664317C-2C1B-009C-6921-87F8885E73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03" y="1206500"/>
            <a:ext cx="11965793" cy="308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C0E6B1DC-959A-443B-7324-AF8ECE217A0F}"/>
              </a:ext>
            </a:extLst>
          </p:cNvPr>
          <p:cNvSpPr txBox="1"/>
          <p:nvPr/>
        </p:nvSpPr>
        <p:spPr>
          <a:xfrm>
            <a:off x="390417" y="287086"/>
            <a:ext cx="11220235" cy="400110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solidFill>
                  <a:srgbClr val="002060"/>
                </a:solidFill>
                <a:latin typeface="+mj-lt"/>
              </a:rPr>
              <a:t>Konwencja o prawach osób niepełnosprawnych zdefiniowała wykluczenie, segregacją, integrację  i  włączanie</a:t>
            </a:r>
            <a:r>
              <a:rPr lang="pl-PL" b="1" dirty="0">
                <a:solidFill>
                  <a:srgbClr val="002060"/>
                </a:solidFill>
                <a:latin typeface="+mj-lt"/>
              </a:rPr>
              <a:t>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E46269-EDE9-0771-6305-7F9A9F240FF9}"/>
              </a:ext>
            </a:extLst>
          </p:cNvPr>
          <p:cNvSpPr txBox="1"/>
          <p:nvPr/>
        </p:nvSpPr>
        <p:spPr>
          <a:xfrm>
            <a:off x="279399" y="4554417"/>
            <a:ext cx="2616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+mj-lt"/>
              </a:rPr>
              <a:t>Wykluczenie</a:t>
            </a:r>
            <a:r>
              <a:rPr lang="pl-PL" b="1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:</a:t>
            </a:r>
            <a:r>
              <a:rPr lang="pl-PL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 bezpośrednie lub pośrednie uniemożliwianie lub odmawianie uczniom niepełnosprawnym dostępu do edukacji.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F725D4F-0F0E-0B22-CD0D-347EC52A351C}"/>
              </a:ext>
            </a:extLst>
          </p:cNvPr>
          <p:cNvSpPr txBox="1"/>
          <p:nvPr/>
        </p:nvSpPr>
        <p:spPr>
          <a:xfrm>
            <a:off x="3175000" y="4554417"/>
            <a:ext cx="2717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+mj-lt"/>
              </a:rPr>
              <a:t>Segregacja</a:t>
            </a:r>
            <a:r>
              <a:rPr lang="pl-PL" b="1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:</a:t>
            </a:r>
            <a:r>
              <a:rPr lang="pl-PL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 Uczniowie niepełnosprawni są izolowani od uczniów pełnosprawnych w oddzielnym środowisku edukacyjnym lub instytucji.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1109DFE-E833-4D02-9C0F-761A207BCA2D}"/>
              </a:ext>
            </a:extLst>
          </p:cNvPr>
          <p:cNvSpPr txBox="1"/>
          <p:nvPr/>
        </p:nvSpPr>
        <p:spPr>
          <a:xfrm>
            <a:off x="6096000" y="4544414"/>
            <a:ext cx="2717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+mj-lt"/>
              </a:rPr>
              <a:t>Integracja</a:t>
            </a:r>
            <a:r>
              <a:rPr lang="pl-PL" b="1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:</a:t>
            </a:r>
            <a:r>
              <a:rPr lang="pl-PL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 Uczniowie niepełnosprawni są umieszczani w istniejących,  środowiskach edukacyjnych i muszą dostosować się do już istniejących  oczekiwań, struktur i treści.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6D0EE9-D9F5-E9F0-A355-D5BA4A2409D6}"/>
              </a:ext>
            </a:extLst>
          </p:cNvPr>
          <p:cNvSpPr txBox="1"/>
          <p:nvPr/>
        </p:nvSpPr>
        <p:spPr>
          <a:xfrm>
            <a:off x="9017001" y="4539589"/>
            <a:ext cx="28067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l-PL" b="1" i="1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+mj-lt"/>
              </a:rPr>
              <a:t>Włączenie</a:t>
            </a:r>
            <a:r>
              <a:rPr lang="pl-PL" b="1" i="1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:</a:t>
            </a:r>
            <a:r>
              <a:rPr lang="pl-PL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 zmianę i modyfikację treści, podejść i metod nauczania, struktur i strategii umożliwiających partycypacyjne i sprawiedliwe doświadczenia edukacyjne.</a:t>
            </a:r>
          </a:p>
        </p:txBody>
      </p:sp>
    </p:spTree>
    <p:extLst>
      <p:ext uri="{BB962C8B-B14F-4D97-AF65-F5344CB8AC3E}">
        <p14:creationId xmlns:p14="http://schemas.microsoft.com/office/powerpoint/2010/main" val="265445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0978C1-64B7-78B1-3AA9-46960CD23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9" y="152207"/>
            <a:ext cx="11731082" cy="1509325"/>
          </a:xfrm>
        </p:spPr>
        <p:txBody>
          <a:bodyPr/>
          <a:lstStyle/>
          <a:p>
            <a:r>
              <a:rPr lang="pl-PL" dirty="0">
                <a:solidFill>
                  <a:srgbClr val="002060"/>
                </a:solidFill>
                <a:highlight>
                  <a:srgbClr val="00FFFF"/>
                </a:highlight>
              </a:rPr>
              <a:t>ABC  EDUKACJI WŁĄCZAJĄCEJ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004008F-38B4-5B0E-7271-0C3DA9E0F8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443" y="2241395"/>
            <a:ext cx="11560097" cy="4170555"/>
          </a:xfrm>
        </p:spPr>
        <p:txBody>
          <a:bodyPr>
            <a:normAutofit/>
          </a:bodyPr>
          <a:lstStyle/>
          <a:p>
            <a:pPr algn="just"/>
            <a:r>
              <a:rPr lang="pl-PL" sz="3200" dirty="0">
                <a:solidFill>
                  <a:srgbClr val="002060"/>
                </a:solidFill>
              </a:rPr>
              <a:t>A- wszystkie dzieci niezależnie od ich zdolności i niepełnosprawności, uczą się razem w tej samej klasie, dostosowanej do ich wieku.</a:t>
            </a:r>
          </a:p>
          <a:p>
            <a:pPr algn="just"/>
            <a:endParaRPr lang="pl-PL" sz="3200" dirty="0">
              <a:solidFill>
                <a:srgbClr val="002060"/>
              </a:solidFill>
            </a:endParaRPr>
          </a:p>
          <a:p>
            <a:pPr algn="just"/>
            <a:r>
              <a:rPr lang="pl-PL" sz="3200" dirty="0">
                <a:solidFill>
                  <a:srgbClr val="002060"/>
                </a:solidFill>
              </a:rPr>
              <a:t>B- Oparta na przekonaniu, że wszystkie dzieci są jednakowo cenione i zasługują na dostęp do tych samych możliwości.</a:t>
            </a:r>
          </a:p>
          <a:p>
            <a:pPr algn="just"/>
            <a:endParaRPr lang="pl-PL" sz="3200" dirty="0">
              <a:solidFill>
                <a:srgbClr val="002060"/>
              </a:solidFill>
            </a:endParaRPr>
          </a:p>
          <a:p>
            <a:pPr algn="just"/>
            <a:r>
              <a:rPr lang="pl-PL" sz="3200" dirty="0">
                <a:solidFill>
                  <a:srgbClr val="002060"/>
                </a:solidFill>
              </a:rPr>
              <a:t>C – dzieci niepełnosprawne i dzieci bez niepełnosprawności często osiągają większe postępy w nauce w klasach włączających.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1646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A581C6-AC92-F8E0-ADE3-9822CFC8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62952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002060"/>
                </a:solidFill>
                <a:highlight>
                  <a:srgbClr val="00FFFF"/>
                </a:highlight>
              </a:rPr>
              <a:t>Założenia edukacji włączającej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107D2C-48DC-691B-B0CF-7CCBC14F0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97" y="2263698"/>
            <a:ext cx="11017405" cy="471982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Kluczowym przesłaniem edukacji włączającej jest stworzenie przestrzeni, która zapewni uczestnictwo każdego dziecka w szeroko rozumianym procesie uczenia się.</a:t>
            </a:r>
          </a:p>
          <a:p>
            <a:pPr marL="0" indent="0" algn="just">
              <a:buNone/>
            </a:pPr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 </a:t>
            </a:r>
          </a:p>
          <a:p>
            <a:pPr marL="0" indent="0" algn="just">
              <a:buNone/>
            </a:pPr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Włączanie obejmuje postrzeganie różnic między dziećmi i dorosłymi  jako zasobów do nauki.</a:t>
            </a:r>
          </a:p>
        </p:txBody>
      </p:sp>
    </p:spTree>
    <p:extLst>
      <p:ext uri="{BB962C8B-B14F-4D97-AF65-F5344CB8AC3E}">
        <p14:creationId xmlns:p14="http://schemas.microsoft.com/office/powerpoint/2010/main" val="52666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DF7A4DF9-6407-757A-79BC-E6267224B3C6}"/>
              </a:ext>
            </a:extLst>
          </p:cNvPr>
          <p:cNvSpPr txBox="1"/>
          <p:nvPr/>
        </p:nvSpPr>
        <p:spPr>
          <a:xfrm>
            <a:off x="409254" y="335845"/>
            <a:ext cx="1137349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3600" b="1" dirty="0">
                <a:solidFill>
                  <a:srgbClr val="002060"/>
                </a:solidFill>
                <a:latin typeface="+mj-lt"/>
              </a:rPr>
              <a:t>S</a:t>
            </a:r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zkoła powinna stać się bardziej dostępna zarówno dla uczniów z niepełnosprawnościami, jak i tych, którzy nie mają zidentyfikowanych niepełnosprawności, ale mogą odczuwać trudności, np. z racji specyficznego sposobu uczenia się, określonych dyspozycji fizycznych lub psychicznych lub wynikających ze szczególnych zdolności. </a:t>
            </a:r>
          </a:p>
          <a:p>
            <a:pPr algn="just"/>
            <a:r>
              <a:rPr lang="pl-PL" sz="3600" b="1" dirty="0">
                <a:solidFill>
                  <a:srgbClr val="002060"/>
                </a:solidFill>
                <a:latin typeface="+mj-lt"/>
              </a:rPr>
              <a:t>D</a:t>
            </a:r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ostępność dotyczy również nauczycieli i osób związanych ze szkołą, w tym rodziców. </a:t>
            </a:r>
          </a:p>
          <a:p>
            <a:pPr algn="just"/>
            <a:r>
              <a:rPr lang="pl-PL" sz="3600" b="1" i="0" dirty="0">
                <a:solidFill>
                  <a:srgbClr val="002060"/>
                </a:solidFill>
                <a:effectLst/>
                <a:latin typeface="+mj-lt"/>
              </a:rPr>
              <a:t>Dostępność w kwestii architektury i komunikacji, jak i sposobu przygotowywania materiałów edukacyjnych. </a:t>
            </a:r>
          </a:p>
        </p:txBody>
      </p:sp>
    </p:spTree>
    <p:extLst>
      <p:ext uri="{BB962C8B-B14F-4D97-AF65-F5344CB8AC3E}">
        <p14:creationId xmlns:p14="http://schemas.microsoft.com/office/powerpoint/2010/main" val="1858643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71F33885-0484-7F7A-9C7B-06A3019DA9EE}"/>
              </a:ext>
            </a:extLst>
          </p:cNvPr>
          <p:cNvSpPr txBox="1"/>
          <p:nvPr/>
        </p:nvSpPr>
        <p:spPr>
          <a:xfrm>
            <a:off x="133350" y="428178"/>
            <a:ext cx="118046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3200" b="1" i="0" dirty="0">
                <a:solidFill>
                  <a:srgbClr val="002060"/>
                </a:solidFill>
                <a:effectLst/>
                <a:highlight>
                  <a:srgbClr val="00FFFF"/>
                </a:highlight>
                <a:latin typeface="+mj-lt"/>
              </a:rPr>
              <a:t>Od strony metodycznej edukację włączającą </a:t>
            </a:r>
            <a:r>
              <a:rPr lang="pl-PL" sz="3200" b="1" i="0" dirty="0">
                <a:solidFill>
                  <a:srgbClr val="002060"/>
                </a:solidFill>
                <a:effectLst/>
                <a:latin typeface="+mj-lt"/>
              </a:rPr>
              <a:t>można określić jako sposób organizacji procesu kształcenia, który uwzględnia różne potrzeby wspólnie uczącej się grupy uczniów. </a:t>
            </a:r>
          </a:p>
          <a:p>
            <a:pPr algn="just"/>
            <a:endParaRPr lang="pl-PL" sz="1000" b="1" i="0" dirty="0">
              <a:solidFill>
                <a:srgbClr val="002060"/>
              </a:solidFill>
              <a:effectLst/>
              <a:latin typeface="+mj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l-PL" sz="3200" b="1" i="0" dirty="0">
                <a:solidFill>
                  <a:srgbClr val="002060"/>
                </a:solidFill>
                <a:effectLst/>
                <a:latin typeface="+mj-lt"/>
              </a:rPr>
              <a:t>Zróżnicowanie potrzeb może przejawiać się m.in. w: tempie pracy, zainteresowaniach, uzdolnieniach, cechach osobowości, kompetencjach poznawczych, sprawności fizycznej, światopoglądzie, wartościach. </a:t>
            </a:r>
          </a:p>
        </p:txBody>
      </p:sp>
      <p:pic>
        <p:nvPicPr>
          <p:cNvPr id="4100" name="Picture 4" descr="Wracamy do szkoły. Małe dzieci trzymające duże szkolne papeterii. Długi baner. Dziecięce bazgroły na ścianie. Szablon do projektowania. Zabawne postacie z kreskówek. Ilustracja wektorowa. Izolowany na białym tle">
            <a:extLst>
              <a:ext uri="{FF2B5EF4-FFF2-40B4-BE49-F238E27FC236}">
                <a16:creationId xmlns:a16="http://schemas.microsoft.com/office/drawing/2014/main" id="{28F308D9-A246-62A9-E37D-436DD0842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72"/>
          <a:stretch/>
        </p:blipFill>
        <p:spPr bwMode="auto">
          <a:xfrm>
            <a:off x="1117600" y="4284433"/>
            <a:ext cx="9283700" cy="257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47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F707B1-EB91-4300-78CF-C464EAE68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" y="466725"/>
            <a:ext cx="10515600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36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Edukacja włączająca podkreśla podmiotowość uczniów i ich różnorodność. Rozwija postawę tolerancji, kreatywność, innowacyjność, elastyczność w myśleniu, komunikatywność oraz empatię. </a:t>
            </a:r>
          </a:p>
          <a:p>
            <a:pPr marL="0" indent="0" algn="just">
              <a:buNone/>
            </a:pPr>
            <a:endParaRPr lang="pl-PL" sz="1000" b="1" i="0" dirty="0">
              <a:solidFill>
                <a:srgbClr val="002060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36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Edukacja włączająca nie dzieli uczniów. Wspiera  samodzielność i zapewnia dostosowanie tempa nauki oraz metod pracy do zasobów i możliwości każdego dziecka. Główną przestrzenią wspierania rozwoju uczniów jest klasa, a nie gabinet specjalisty i praca </a:t>
            </a:r>
            <a:r>
              <a:rPr lang="pl-PL" sz="3600" b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</a:rPr>
              <a:t>indywidualna</a:t>
            </a:r>
            <a:r>
              <a:rPr lang="pl-PL" sz="36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.</a:t>
            </a:r>
            <a:endParaRPr lang="pl-PL" sz="3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1773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6B5D73-DF18-707A-5E73-3D76A3698A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01995" y="690887"/>
            <a:ext cx="6027505" cy="1325563"/>
          </a:xfrm>
        </p:spPr>
        <p:txBody>
          <a:bodyPr/>
          <a:lstStyle/>
          <a:p>
            <a:pPr algn="ctr"/>
            <a:r>
              <a:rPr lang="pl-PL" b="1" dirty="0">
                <a:highlight>
                  <a:srgbClr val="00FFFF"/>
                </a:highlight>
              </a:rPr>
              <a:t>Praktyczne rozwiązania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8100CC-8F36-C584-D94B-891520EAC8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9551" y="2474181"/>
            <a:ext cx="11572898" cy="4383819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8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W nauczaniu włączającym nauczyciel dba o elastyczne metody dydaktyczne </a:t>
            </a:r>
            <a:r>
              <a:rPr lang="pl-PL" sz="8000" b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</a:rPr>
              <a:t>i </a:t>
            </a:r>
            <a:r>
              <a:rPr lang="pl-PL" sz="8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elastyczne metody oceniania. </a:t>
            </a:r>
          </a:p>
          <a:p>
            <a:pPr marL="0" indent="0" algn="just">
              <a:buNone/>
            </a:pPr>
            <a:endParaRPr lang="pl-PL" sz="2100" b="1" i="0" dirty="0">
              <a:solidFill>
                <a:srgbClr val="002060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8000" b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</a:rPr>
              <a:t>Zalecana</a:t>
            </a:r>
            <a:r>
              <a:rPr lang="pl-PL" sz="80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 jest metodyka projektowania uniwersalnego polegająca na ograniczaniu już na etapie tworzenia programu nauczania, scenariuszy lekcji czy pomocy dydaktycznych wszystkich barier, które by mogły ograniczyć zrozumienie treści, udział w lekcji czy wykazanie się swoją wiedzą przez poszczególnych uczniów. </a:t>
            </a:r>
            <a:endParaRPr lang="pl-PL" sz="8000" b="1" i="0" dirty="0">
              <a:solidFill>
                <a:srgbClr val="002060"/>
              </a:solidFill>
              <a:effectLst/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sz="2800" dirty="0"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sz="2800" b="1" i="0" dirty="0">
              <a:solidFill>
                <a:srgbClr val="002060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626F26-3958-DF96-9176-E2768C905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0" y="0"/>
            <a:ext cx="2857500" cy="280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7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E6780C65-5BC8-6068-91A0-D3A7CC4D86C9}"/>
              </a:ext>
            </a:extLst>
          </p:cNvPr>
          <p:cNvSpPr txBox="1"/>
          <p:nvPr/>
        </p:nvSpPr>
        <p:spPr>
          <a:xfrm>
            <a:off x="421240" y="428178"/>
            <a:ext cx="111988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l-PL" sz="32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Może to dotyczyć np. przyjaznego tekstu polecenia, uproszczonych lub odpowiednio skontrastowanych grafik, podawania poleceń dwutorowo: jako komunikat dźwiękowy oraz wyświetlany tekst. </a:t>
            </a:r>
          </a:p>
          <a:p>
            <a:pPr algn="just"/>
            <a:endParaRPr lang="pl-PL" sz="3200" b="1" i="0" dirty="0">
              <a:solidFill>
                <a:srgbClr val="002060"/>
              </a:solidFill>
              <a:effectLst/>
              <a:highlight>
                <a:srgbClr val="FFFFFF"/>
              </a:highlight>
              <a:latin typeface="+mj-lt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pl-PL" sz="32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Projektowanie uniwersalne dotyczy także sposobu wykazania się przez ucznia swoją wiedzą i umiejętnościami. </a:t>
            </a:r>
            <a:r>
              <a:rPr lang="pl-PL" sz="3200" b="1" dirty="0">
                <a:solidFill>
                  <a:srgbClr val="002060"/>
                </a:solidFill>
                <a:highlight>
                  <a:srgbClr val="FFFFFF"/>
                </a:highlight>
                <a:latin typeface="+mj-lt"/>
              </a:rPr>
              <a:t>U</a:t>
            </a:r>
            <a:r>
              <a:rPr lang="pl-PL" sz="3200" b="1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+mj-lt"/>
              </a:rPr>
              <a:t>czniowie, którzy mają trudności w pisaniu długich tekstów czy wypowiadaniu się na forum klasy,  mogliby zaprezentować swoją wiedzę w inny sposób, np. przygotowując prezentację, wypowiedzieć w mniejszej grupie. </a:t>
            </a:r>
          </a:p>
          <a:p>
            <a:pPr algn="just"/>
            <a:endParaRPr lang="pl-PL" sz="32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827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87413B-4045-043A-9A89-F796F2253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/>
            </a:br>
            <a:br>
              <a:rPr lang="pl-PL"/>
            </a:br>
            <a:br>
              <a:rPr lang="pl-PL"/>
            </a:br>
            <a:br>
              <a:rPr lang="pl-PL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742514-67E0-4070-8BE4-7422EE84C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95" y="2919670"/>
            <a:ext cx="9170328" cy="285757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l-PL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pl-PL" sz="4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12800" dirty="0">
                <a:solidFill>
                  <a:srgbClr val="002060"/>
                </a:solidFill>
              </a:rPr>
              <a:t>Kąciki wyciszenia w salach i na korytarzach.</a:t>
            </a:r>
          </a:p>
          <a:p>
            <a:pPr marL="0" indent="0">
              <a:buNone/>
            </a:pPr>
            <a:endParaRPr lang="pl-PL" sz="112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pl-PL" sz="32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12800" dirty="0">
                <a:solidFill>
                  <a:srgbClr val="002060"/>
                </a:solidFill>
              </a:rPr>
              <a:t>„Sygnalizator” hałasu na stołówce szkolnej.</a:t>
            </a:r>
          </a:p>
          <a:p>
            <a:pPr marL="0" indent="0">
              <a:buNone/>
            </a:pPr>
            <a:endParaRPr lang="pl-PL" sz="40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77F8F19-AE41-04ED-1185-3D8B785DE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23" y="5094924"/>
            <a:ext cx="1488059" cy="151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abiny akustyczne do biura Talk Spot M">
            <a:extLst>
              <a:ext uri="{FF2B5EF4-FFF2-40B4-BE49-F238E27FC236}">
                <a16:creationId xmlns:a16="http://schemas.microsoft.com/office/drawing/2014/main" id="{F785D9DC-BE27-8A5C-B534-8DF6984B6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935" t="2344" r="33332" b="5469"/>
          <a:stretch/>
        </p:blipFill>
        <p:spPr bwMode="auto">
          <a:xfrm>
            <a:off x="5911405" y="3286458"/>
            <a:ext cx="5868000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51A6C2A-9C76-DF99-CE9A-1159F1ED2863}"/>
              </a:ext>
            </a:extLst>
          </p:cNvPr>
          <p:cNvSpPr txBox="1"/>
          <p:nvPr/>
        </p:nvSpPr>
        <p:spPr>
          <a:xfrm>
            <a:off x="412595" y="365125"/>
            <a:ext cx="115526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3200" dirty="0">
                <a:solidFill>
                  <a:srgbClr val="002060"/>
                </a:solidFill>
              </a:rPr>
              <a:t>Wprowadzenie rytuałów na rozpoczęcie i zakończenie zajęć, np.:</a:t>
            </a:r>
          </a:p>
          <a:p>
            <a:pPr marL="0" indent="0">
              <a:buNone/>
            </a:pPr>
            <a:endParaRPr lang="pl-PL" sz="3200" dirty="0">
              <a:solidFill>
                <a:srgbClr val="002060"/>
              </a:solidFill>
            </a:endParaRPr>
          </a:p>
          <a:p>
            <a:r>
              <a:rPr lang="pl-PL" sz="3200" dirty="0">
                <a:solidFill>
                  <a:srgbClr val="002060"/>
                </a:solidFill>
              </a:rPr>
              <a:t>    Wspólny posiłek z uczniami np. raz w tygodniu wspólne śniadanie.</a:t>
            </a:r>
          </a:p>
          <a:p>
            <a:r>
              <a:rPr lang="pl-PL" sz="3200" dirty="0">
                <a:solidFill>
                  <a:srgbClr val="002060"/>
                </a:solidFill>
              </a:rPr>
              <a:t>    Rozmowne poniedziałki - poświęcenie kilku minut na początku   </a:t>
            </a:r>
          </a:p>
          <a:p>
            <a:r>
              <a:rPr lang="pl-PL" sz="3200" dirty="0">
                <a:solidFill>
                  <a:srgbClr val="002060"/>
                </a:solidFill>
              </a:rPr>
              <a:t>    lekcji na luźną rozmowę z uczniami /  między uczniami.</a:t>
            </a:r>
          </a:p>
        </p:txBody>
      </p:sp>
    </p:spTree>
    <p:extLst>
      <p:ext uri="{BB962C8B-B14F-4D97-AF65-F5344CB8AC3E}">
        <p14:creationId xmlns:p14="http://schemas.microsoft.com/office/powerpoint/2010/main" val="2459124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44A603-E7C4-426F-9B8B-68F34B797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71" y="278780"/>
            <a:ext cx="6566209" cy="589818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pl-PL" sz="3600" b="1" dirty="0">
                <a:solidFill>
                  <a:srgbClr val="002060"/>
                </a:solidFill>
              </a:rPr>
            </a:br>
            <a:r>
              <a:rPr lang="pl-PL" sz="3600" b="1" dirty="0">
                <a:solidFill>
                  <a:srgbClr val="002060"/>
                </a:solidFill>
              </a:rPr>
              <a:t>Prowadzenie zajęć integrujących grupę, zajęć przeciwdziałających wykluczeniu np. na godzinach wychowawczych:</a:t>
            </a:r>
            <a:br>
              <a:rPr lang="pl-PL" sz="3600" b="1" dirty="0">
                <a:solidFill>
                  <a:srgbClr val="002060"/>
                </a:solidFill>
              </a:rPr>
            </a:br>
            <a:r>
              <a:rPr lang="pl-PL" sz="3600" b="1" dirty="0">
                <a:solidFill>
                  <a:srgbClr val="002060"/>
                </a:solidFill>
              </a:rPr>
              <a:t>  - gadający kij, </a:t>
            </a:r>
            <a:br>
              <a:rPr lang="pl-PL" sz="3600" b="1" dirty="0">
                <a:solidFill>
                  <a:srgbClr val="002060"/>
                </a:solidFill>
              </a:rPr>
            </a:br>
            <a:r>
              <a:rPr lang="pl-PL" sz="3600" b="1" dirty="0">
                <a:solidFill>
                  <a:srgbClr val="002060"/>
                </a:solidFill>
              </a:rPr>
              <a:t>  - koło różnorodności,  </a:t>
            </a:r>
            <a:br>
              <a:rPr lang="pl-PL" sz="3600" b="1" dirty="0">
                <a:solidFill>
                  <a:srgbClr val="002060"/>
                </a:solidFill>
              </a:rPr>
            </a:br>
            <a:r>
              <a:rPr lang="pl-PL" sz="3600" b="1" dirty="0">
                <a:solidFill>
                  <a:srgbClr val="002060"/>
                </a:solidFill>
              </a:rPr>
              <a:t>  - elementy pedagogiki zabawy,</a:t>
            </a:r>
            <a:br>
              <a:rPr lang="pl-PL" sz="3600" b="1" dirty="0">
                <a:solidFill>
                  <a:srgbClr val="002060"/>
                </a:solidFill>
              </a:rPr>
            </a:br>
            <a:r>
              <a:rPr lang="pl-PL" sz="3600" b="1" dirty="0">
                <a:solidFill>
                  <a:srgbClr val="002060"/>
                </a:solidFill>
              </a:rPr>
              <a:t>  - elementy terapii śmiechem.</a:t>
            </a:r>
            <a:br>
              <a:rPr lang="pl-PL" sz="9600" dirty="0">
                <a:solidFill>
                  <a:srgbClr val="002060"/>
                </a:solidFill>
              </a:rPr>
            </a:br>
            <a:endParaRPr lang="pl-PL" dirty="0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098F72F7-EA71-91B4-96C6-0A11CBD95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580" y="1527717"/>
            <a:ext cx="5284221" cy="3963165"/>
          </a:xfr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22740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9D2086-0821-0666-2AB0-C3DE8B596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pl-PL" sz="5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5800" dirty="0">
                <a:solidFill>
                  <a:srgbClr val="002060"/>
                </a:solidFill>
              </a:rPr>
              <a:t>Tworzenie bezpiecznego i włączającego środowiska uczenia się:</a:t>
            </a:r>
          </a:p>
          <a:p>
            <a:pPr marL="0" indent="0">
              <a:buNone/>
            </a:pPr>
            <a:endParaRPr lang="pl-PL" sz="5800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5800" dirty="0">
                <a:solidFill>
                  <a:srgbClr val="002060"/>
                </a:solidFill>
              </a:rPr>
              <a:t>    Ustawienie ławek tak, żeby można było łatwo  poruszać się   </a:t>
            </a:r>
          </a:p>
          <a:p>
            <a:pPr marL="0" indent="0" algn="just">
              <a:buNone/>
            </a:pPr>
            <a:r>
              <a:rPr lang="pl-PL" sz="5800" dirty="0">
                <a:solidFill>
                  <a:srgbClr val="002060"/>
                </a:solidFill>
              </a:rPr>
              <a:t>       po sali i monitorować / zachęcać uczniów do pracy.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5800" dirty="0">
                <a:solidFill>
                  <a:srgbClr val="002060"/>
                </a:solidFill>
              </a:rPr>
              <a:t>    Usunięcie z </a:t>
            </a:r>
            <a:r>
              <a:rPr lang="pl-PL" sz="5800" dirty="0" err="1">
                <a:solidFill>
                  <a:srgbClr val="002060"/>
                </a:solidFill>
              </a:rPr>
              <a:t>sal</a:t>
            </a:r>
            <a:r>
              <a:rPr lang="pl-PL" sz="5800" dirty="0">
                <a:solidFill>
                  <a:srgbClr val="002060"/>
                </a:solidFill>
              </a:rPr>
              <a:t> zbędnych przedmiotów i nadmiaru </a:t>
            </a:r>
          </a:p>
          <a:p>
            <a:pPr marL="0" indent="0" algn="just">
              <a:buNone/>
            </a:pPr>
            <a:r>
              <a:rPr lang="pl-PL" sz="5800" dirty="0">
                <a:solidFill>
                  <a:srgbClr val="002060"/>
                </a:solidFill>
              </a:rPr>
              <a:t>       dekoracji.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5800" dirty="0">
                <a:solidFill>
                  <a:srgbClr val="002060"/>
                </a:solidFill>
              </a:rPr>
              <a:t>    Pozwalać uczniom rysować / bazgrać na kartkach/ w </a:t>
            </a:r>
          </a:p>
          <a:p>
            <a:pPr marL="0" indent="0" algn="just">
              <a:buNone/>
            </a:pPr>
            <a:r>
              <a:rPr lang="pl-PL" sz="5800" dirty="0">
                <a:solidFill>
                  <a:srgbClr val="002060"/>
                </a:solidFill>
              </a:rPr>
              <a:t>       zeszytach podczas pracy i słuchania.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5800" dirty="0">
                <a:solidFill>
                  <a:srgbClr val="002060"/>
                </a:solidFill>
              </a:rPr>
              <a:t>    Często udzielać informacji zwrotnych uczniom.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pl-PL" sz="5800" dirty="0">
                <a:solidFill>
                  <a:srgbClr val="002060"/>
                </a:solidFill>
              </a:rPr>
              <a:t>    Organizować zajęcia </a:t>
            </a:r>
            <a:r>
              <a:rPr lang="pl-PL" sz="5800" dirty="0" err="1">
                <a:solidFill>
                  <a:srgbClr val="002060"/>
                </a:solidFill>
              </a:rPr>
              <a:t>superwizyjne</a:t>
            </a:r>
            <a:r>
              <a:rPr lang="pl-PL" sz="5800" dirty="0">
                <a:solidFill>
                  <a:srgbClr val="002060"/>
                </a:solidFill>
              </a:rPr>
              <a:t> i wspólnie  </a:t>
            </a:r>
          </a:p>
          <a:p>
            <a:pPr marL="0" indent="0" algn="just">
              <a:buNone/>
            </a:pPr>
            <a:r>
              <a:rPr lang="pl-PL" sz="5800" dirty="0">
                <a:solidFill>
                  <a:srgbClr val="002060"/>
                </a:solidFill>
              </a:rPr>
              <a:t>      wypracowywać optymalne rozwiązania.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2253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72E1A056-3FE7-B29B-8E71-EDACDEA3A759}"/>
              </a:ext>
            </a:extLst>
          </p:cNvPr>
          <p:cNvSpPr txBox="1"/>
          <p:nvPr/>
        </p:nvSpPr>
        <p:spPr>
          <a:xfrm>
            <a:off x="304800" y="889843"/>
            <a:ext cx="67086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3600" b="1" dirty="0">
                <a:solidFill>
                  <a:srgbClr val="002060"/>
                </a:solidFill>
                <a:latin typeface="+mj-lt"/>
              </a:rPr>
              <a:t>Grupy wsparcia dla nauczycieli. </a:t>
            </a:r>
          </a:p>
          <a:p>
            <a:endParaRPr lang="pl-PL" sz="3600" b="1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3600" b="1" dirty="0">
                <a:solidFill>
                  <a:srgbClr val="002060"/>
                </a:solidFill>
                <a:latin typeface="+mj-lt"/>
              </a:rPr>
              <a:t>Przeciwdziałanie wypaleniu zawodowemu.</a:t>
            </a:r>
          </a:p>
          <a:p>
            <a:pPr marL="0" indent="0">
              <a:buNone/>
            </a:pPr>
            <a:endParaRPr lang="pl-PL" sz="3600" b="1" dirty="0">
              <a:solidFill>
                <a:srgbClr val="00206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3600" b="1" dirty="0">
                <a:solidFill>
                  <a:srgbClr val="002060"/>
                </a:solidFill>
                <a:latin typeface="+mj-lt"/>
              </a:rPr>
              <a:t>Włączanie rodziców w życie szkoły (organizacja imprez, współprowadzenie zajęć, organizacja zajęć pozalekcyjnych).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3F7828-0A33-17CB-B93D-997BE16DF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20" y="1546225"/>
            <a:ext cx="507698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77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ymbol zastępczy zawartości 4">
            <a:extLst>
              <a:ext uri="{FF2B5EF4-FFF2-40B4-BE49-F238E27FC236}">
                <a16:creationId xmlns:a16="http://schemas.microsoft.com/office/drawing/2014/main" id="{84C7BD71-2D08-030D-6DA9-3B0570AB2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86" t="21480" r="9786" b="-21480"/>
          <a:stretch/>
        </p:blipFill>
        <p:spPr>
          <a:xfrm>
            <a:off x="-295508" y="3429000"/>
            <a:ext cx="5445513" cy="408413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F2E6F24-1EB9-AAE6-D6F3-110DB79F28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26" t="20986" r="16126" b="-20986"/>
          <a:stretch/>
        </p:blipFill>
        <p:spPr>
          <a:xfrm>
            <a:off x="-709463" y="217779"/>
            <a:ext cx="5988205" cy="33683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F736648-161B-13EB-EEFA-72818B94A1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01" t="-2" r="7578" b="19313"/>
          <a:stretch/>
        </p:blipFill>
        <p:spPr>
          <a:xfrm>
            <a:off x="5278742" y="128731"/>
            <a:ext cx="3578248" cy="226211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C6B2048-F80E-1E95-F54F-F40CCB28F7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029"/>
          <a:stretch/>
        </p:blipFill>
        <p:spPr>
          <a:xfrm>
            <a:off x="5194846" y="2816920"/>
            <a:ext cx="3170663" cy="226211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D2C4C0CB-7EAD-9530-AD79-F4B49FE1B8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337" y="1297194"/>
            <a:ext cx="3170663" cy="2377997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059A1C1-0096-B747-AE7A-58ECBA1E3F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4" r="5722" b="-1459"/>
          <a:stretch/>
        </p:blipFill>
        <p:spPr>
          <a:xfrm>
            <a:off x="8152875" y="4101269"/>
            <a:ext cx="3816000" cy="26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3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532B85B-B299-ACB2-2862-3393B154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94809" cy="509610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440BED4-2CA6-D840-2EB9-DFB08A55C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912" y="1876194"/>
            <a:ext cx="6478859" cy="485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17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DA37434D-09D6-CCD2-DF9B-702664420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6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8000" b="1" dirty="0">
                <a:solidFill>
                  <a:srgbClr val="002060"/>
                </a:solidFill>
                <a:latin typeface="Algerian" panose="04020705040A02060702" pitchFamily="82" charset="0"/>
              </a:rPr>
              <a:t>BARCELONA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DA338C4-17E7-AA01-8409-04DC3C118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10" y="122663"/>
            <a:ext cx="2780600" cy="3429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CA4817C-A769-F2CD-EB06-89AA68709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428" y="3629618"/>
            <a:ext cx="2232827" cy="297710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46C5160-0EAF-C0BC-3A4B-ECF1B9E5A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482" y="150541"/>
            <a:ext cx="2609308" cy="347907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D6C8463-CDA3-AF55-03FF-5137DC16A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654" y="3758234"/>
            <a:ext cx="2232827" cy="297710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40B79811-D9B0-B2AF-0F34-A250D31E44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051" y="1180803"/>
            <a:ext cx="4257898" cy="567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36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7A528E3F-59F8-649B-773C-C6D1D5D60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741" y="203664"/>
            <a:ext cx="5239215" cy="392941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FCBF07A-90FA-B698-DA90-8C184B477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11" y="2687444"/>
            <a:ext cx="5239216" cy="3929412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426DDE19-33B2-EE7D-4710-3EC7C61A9C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4" y="333993"/>
            <a:ext cx="3069374" cy="40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63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15350B8-9FAC-D4A0-59C2-F49624A09C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6" b="-8466"/>
          <a:stretch/>
        </p:blipFill>
        <p:spPr>
          <a:xfrm>
            <a:off x="6514248" y="1929075"/>
            <a:ext cx="4468077" cy="5166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C789DB5-66C3-E117-E79F-519188C75B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80" t="14861" r="6189" b="-14423"/>
          <a:stretch/>
        </p:blipFill>
        <p:spPr>
          <a:xfrm>
            <a:off x="-167061" y="156949"/>
            <a:ext cx="6408000" cy="4824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B5397A9-6D1D-25EB-6F0A-40BCDA175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221" y="156949"/>
            <a:ext cx="2040208" cy="272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70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13A491-8DEE-C4AD-20FE-0210FCF26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0162" y="406400"/>
            <a:ext cx="9144000" cy="2387600"/>
          </a:xfrm>
        </p:spPr>
        <p:txBody>
          <a:bodyPr>
            <a:normAutofit/>
          </a:bodyPr>
          <a:lstStyle/>
          <a:p>
            <a:r>
              <a:rPr lang="pl-PL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DZIĘKUJEMY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BC478EF-363F-BEC4-6098-1856C840E1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1085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pl-PL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UWAGĘ : )</a:t>
            </a:r>
          </a:p>
          <a:p>
            <a:r>
              <a:rPr lang="pl-PL" sz="1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Źródło: Podczas </a:t>
            </a:r>
            <a:r>
              <a:rPr lang="pl-PL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opracowywania prezentacji skorzystano ze źródeł Internetowych. </a:t>
            </a:r>
          </a:p>
        </p:txBody>
      </p:sp>
    </p:spTree>
    <p:extLst>
      <p:ext uri="{BB962C8B-B14F-4D97-AF65-F5344CB8AC3E}">
        <p14:creationId xmlns:p14="http://schemas.microsoft.com/office/powerpoint/2010/main" val="143248153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Zielonożółty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776</TotalTime>
  <Words>873</Words>
  <Application>Microsoft Office PowerPoint</Application>
  <PresentationFormat>Panoramiczny</PresentationFormat>
  <Paragraphs>89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Algerian</vt:lpstr>
      <vt:lpstr>Arial</vt:lpstr>
      <vt:lpstr>Calibri</vt:lpstr>
      <vt:lpstr>Calibri Light</vt:lpstr>
      <vt:lpstr>Times New Roman</vt:lpstr>
      <vt:lpstr>Wingdings</vt:lpstr>
      <vt:lpstr>Motyw pakietu Office</vt:lpstr>
      <vt:lpstr>  "We Are All Special:  Inclusion and Support for Students with Special Needs In and Out of the Classroom” </vt:lpstr>
      <vt:lpstr>Autorefleksja</vt:lpstr>
      <vt:lpstr>Czym jest edukacja włączająca?</vt:lpstr>
      <vt:lpstr>Prezentacja programu PowerPoint</vt:lpstr>
      <vt:lpstr>Prezentacja programu PowerPoint</vt:lpstr>
      <vt:lpstr>ABC  EDUKACJI WŁĄCZAJĄCEJ</vt:lpstr>
      <vt:lpstr>Założenia edukacji włączającej</vt:lpstr>
      <vt:lpstr>Prezentacja programu PowerPoint</vt:lpstr>
      <vt:lpstr>Prezentacja programu PowerPoint</vt:lpstr>
      <vt:lpstr>Prezentacja programu PowerPoint</vt:lpstr>
      <vt:lpstr>Praktyczne rozwiązania</vt:lpstr>
      <vt:lpstr>Prezentacja programu PowerPoint</vt:lpstr>
      <vt:lpstr>    </vt:lpstr>
      <vt:lpstr> Prowadzenie zajęć integrujących grupę, zajęć przeciwdziałających wykluczeniu np. na godzinach wychowawczych:   - gadający kij,    - koło różnorodności,     - elementy pedagogiki zabawy,   - elementy terapii śmiechem. </vt:lpstr>
      <vt:lpstr>Prezentacja programu PowerPoint</vt:lpstr>
      <vt:lpstr>Prezentacja programu PowerPoint</vt:lpstr>
      <vt:lpstr>Prezentacja programu PowerPoint</vt:lpstr>
      <vt:lpstr>Prezentacja programu PowerPoint</vt:lpstr>
      <vt:lpstr>BARCELONA</vt:lpstr>
      <vt:lpstr>Prezentacja programu PowerPoint</vt:lpstr>
      <vt:lpstr>Prezentacja programu PowerPoint</vt:lpstr>
      <vt:lpstr>DZIĘKUJEMY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Edukacja włączająca</dc:title>
  <dc:creator>Mariola Dzierżanowska</dc:creator>
  <cp:lastModifiedBy>Andrzej Druć</cp:lastModifiedBy>
  <cp:revision>16</cp:revision>
  <dcterms:created xsi:type="dcterms:W3CDTF">2024-05-14T20:24:05Z</dcterms:created>
  <dcterms:modified xsi:type="dcterms:W3CDTF">2024-06-20T12:05:05Z</dcterms:modified>
</cp:coreProperties>
</file>